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1" r:id="rId9"/>
    <p:sldId id="268" r:id="rId10"/>
    <p:sldId id="267" r:id="rId11"/>
    <p:sldId id="265" r:id="rId12"/>
    <p:sldId id="269" r:id="rId13"/>
    <p:sldId id="266" r:id="rId14"/>
    <p:sldId id="264" r:id="rId15"/>
    <p:sldId id="263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Активность участия ДОУ ГРЦ в новостной ленте (кол-во новостей)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Академический район</c:v>
                </c:pt>
                <c:pt idx="1">
                  <c:v>Верх-Исетский район</c:v>
                </c:pt>
                <c:pt idx="2">
                  <c:v>Железнодорожный район</c:v>
                </c:pt>
                <c:pt idx="3">
                  <c:v>Кировский район</c:v>
                </c:pt>
                <c:pt idx="4">
                  <c:v>Ленинский район</c:v>
                </c:pt>
                <c:pt idx="5">
                  <c:v>Октябрьский район</c:v>
                </c:pt>
                <c:pt idx="6">
                  <c:v>Орджоникидзевский район</c:v>
                </c:pt>
                <c:pt idx="7">
                  <c:v>Чкаловский район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</c:v>
                </c:pt>
                <c:pt idx="1">
                  <c:v>5</c:v>
                </c:pt>
                <c:pt idx="2">
                  <c:v>12</c:v>
                </c:pt>
                <c:pt idx="3">
                  <c:v>48</c:v>
                </c:pt>
                <c:pt idx="4">
                  <c:v>5</c:v>
                </c:pt>
                <c:pt idx="5">
                  <c:v>20</c:v>
                </c:pt>
                <c:pt idx="6">
                  <c:v>26</c:v>
                </c:pt>
                <c:pt idx="7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1961000"/>
        <c:axId val="371958648"/>
      </c:barChart>
      <c:catAx>
        <c:axId val="371961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1958648"/>
        <c:crosses val="autoZero"/>
        <c:auto val="1"/>
        <c:lblAlgn val="ctr"/>
        <c:lblOffset val="100"/>
        <c:noMultiLvlLbl val="0"/>
      </c:catAx>
      <c:valAx>
        <c:axId val="371958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1961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65408095652511"/>
          <c:y val="0.91306759596699028"/>
          <c:w val="0.80643703113085352"/>
          <c:h val="6.06631409414927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Активность участия ДОУ ГРЦ в конкурсном, фестивальном движении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Академический район</c:v>
                </c:pt>
                <c:pt idx="1">
                  <c:v>Верх-Исетский район</c:v>
                </c:pt>
                <c:pt idx="2">
                  <c:v>Железнодорожный район</c:v>
                </c:pt>
                <c:pt idx="3">
                  <c:v>Кировский район</c:v>
                </c:pt>
                <c:pt idx="4">
                  <c:v>Ленинский район</c:v>
                </c:pt>
                <c:pt idx="5">
                  <c:v>Октябрьский район</c:v>
                </c:pt>
                <c:pt idx="6">
                  <c:v>Орджоникидзевский район</c:v>
                </c:pt>
                <c:pt idx="7">
                  <c:v>Чкаловский район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44</c:v>
                </c:pt>
                <c:pt idx="1">
                  <c:v>11</c:v>
                </c:pt>
                <c:pt idx="2">
                  <c:v>42</c:v>
                </c:pt>
                <c:pt idx="3">
                  <c:v>45</c:v>
                </c:pt>
                <c:pt idx="4">
                  <c:v>8</c:v>
                </c:pt>
                <c:pt idx="5">
                  <c:v>40</c:v>
                </c:pt>
                <c:pt idx="6">
                  <c:v>44</c:v>
                </c:pt>
                <c:pt idx="7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775888"/>
        <c:axId val="194779808"/>
      </c:barChart>
      <c:catAx>
        <c:axId val="19477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779808"/>
        <c:crosses val="autoZero"/>
        <c:auto val="1"/>
        <c:lblAlgn val="ctr"/>
        <c:lblOffset val="100"/>
        <c:noMultiLvlLbl val="0"/>
      </c:catAx>
      <c:valAx>
        <c:axId val="19477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477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306759596699028"/>
          <c:w val="1"/>
          <c:h val="6.06631409414927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5C02-241E-4403-BDF3-DD5B4F21C33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73E8BF4-9CC7-427D-8562-CC95C40C4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5C02-241E-4403-BDF3-DD5B4F21C33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3E8BF4-9CC7-427D-8562-CC95C40C4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5C02-241E-4403-BDF3-DD5B4F21C33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3E8BF4-9CC7-427D-8562-CC95C40C42F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44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5C02-241E-4403-BDF3-DD5B4F21C33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3E8BF4-9CC7-427D-8562-CC95C40C4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05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5C02-241E-4403-BDF3-DD5B4F21C33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3E8BF4-9CC7-427D-8562-CC95C40C42F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0405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5C02-241E-4403-BDF3-DD5B4F21C33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3E8BF4-9CC7-427D-8562-CC95C40C4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9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5C02-241E-4403-BDF3-DD5B4F21C33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8BF4-9CC7-427D-8562-CC95C40C4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16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5C02-241E-4403-BDF3-DD5B4F21C33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8BF4-9CC7-427D-8562-CC95C40C4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5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5C02-241E-4403-BDF3-DD5B4F21C33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8BF4-9CC7-427D-8562-CC95C40C4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80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5C02-241E-4403-BDF3-DD5B4F21C33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3E8BF4-9CC7-427D-8562-CC95C40C4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99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5C02-241E-4403-BDF3-DD5B4F21C33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73E8BF4-9CC7-427D-8562-CC95C40C4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38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5C02-241E-4403-BDF3-DD5B4F21C33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73E8BF4-9CC7-427D-8562-CC95C40C4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5C02-241E-4403-BDF3-DD5B4F21C33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8BF4-9CC7-427D-8562-CC95C40C4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3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5C02-241E-4403-BDF3-DD5B4F21C33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8BF4-9CC7-427D-8562-CC95C40C4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6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5C02-241E-4403-BDF3-DD5B4F21C33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E8BF4-9CC7-427D-8562-CC95C40C4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98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5C02-241E-4403-BDF3-DD5B4F21C33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3E8BF4-9CC7-427D-8562-CC95C40C4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5C02-241E-4403-BDF3-DD5B4F21C337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73E8BF4-9CC7-427D-8562-CC95C40C4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2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03428" y="128926"/>
            <a:ext cx="11885537" cy="196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ресурсный центр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образования Администрации г. Екатеринбурга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инженерно-технологическому </a:t>
            </a:r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«ОРИОН»</a:t>
            </a:r>
            <a:endParaRPr lang="ru-RU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4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48919" y="1654723"/>
            <a:ext cx="10206681" cy="1961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ПРОЕКТ ГРЦ «ПРОФИНЖИНИРИНГ: ОТ  ДЕТСКОГО САДА В БУДУЩУЮ ПРОФЕССИЮ»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40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(результаты работы за 2022-2023 уч. год)</a:t>
            </a:r>
            <a:endParaRPr lang="ru-RU" sz="40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48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940683" y="5141789"/>
            <a:ext cx="668818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Ланских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Викторовна,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руководитель ГРЦ «ОРИОН», заведующий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МАДОУ №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586.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1014" y="4364691"/>
            <a:ext cx="2259167" cy="22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5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62130" y="112908"/>
            <a:ext cx="107576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Поддержка и сопровождение талантливых детей по компетенциям, связанным с образованием инженерно-технологического, естественно-научного и цифрового профилей</a:t>
            </a:r>
            <a:endParaRPr lang="ru-RU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18160871"/>
              </p:ext>
            </p:extLst>
          </p:nvPr>
        </p:nvGraphicFramePr>
        <p:xfrm>
          <a:off x="1519476" y="1739985"/>
          <a:ext cx="8966121" cy="4928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16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62130" y="112908"/>
            <a:ext cx="107576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Поддержка и сопровождение талантливых детей по компетенциям, связанным с образованием инженерно-технологического, естественно-научного и цифрового профилей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7126" y="3342823"/>
            <a:ext cx="455912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Фестиваль «Инженерный проект. Юный Машиностроитель» 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160 участников (33 команды)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s://news-service.uralschool.ru/upload/org1456/t166987/images/big/VZvbMbkLiPKOLjW6KY7W1669875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4" y="1630234"/>
            <a:ext cx="2129781" cy="159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825803" y="3413047"/>
            <a:ext cx="404396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Турнир по «Русским шашкам» (Городской уровень), 117 участников (39 команд)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7126" y="5857850"/>
            <a:ext cx="963816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онлайн-мастерская: ЦУП«ОРИОН» в рамках Фестиваля научно-технического творчества и современных технологий «Город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ТехноТворчества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(Областной уровень), 313 участников (59 команд)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42" y="1624984"/>
            <a:ext cx="2579145" cy="1717839"/>
          </a:xfrm>
          <a:prstGeom prst="rect">
            <a:avLst/>
          </a:prstGeom>
        </p:spPr>
      </p:pic>
      <p:pic>
        <p:nvPicPr>
          <p:cNvPr id="1028" name="Picture 4" descr="https://news-service.uralschool.ru/upload/org1456/t168126/images/big/IOOYGpKr9kjYYzPua91U1681267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504" y="4157965"/>
            <a:ext cx="2176530" cy="163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news-service.uralschool.ru/upload/org1456/t168126/images/big/Bvw9oUZsDmIElax57PKQ16812671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36" y="4157965"/>
            <a:ext cx="2451670" cy="163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043" y="1648547"/>
            <a:ext cx="2373813" cy="1582542"/>
          </a:xfrm>
          <a:prstGeom prst="rect">
            <a:avLst/>
          </a:prstGeom>
        </p:spPr>
      </p:pic>
      <p:pic>
        <p:nvPicPr>
          <p:cNvPr id="2050" name="Picture 2" descr="https://news-service.uralschool.ru/upload/org1456/t168126/images/big/dPFgDpMpXug7IUNAUnNi16812671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57" y="4139044"/>
            <a:ext cx="2480077" cy="16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news-service.uralschool.ru/upload/org1456/t168088/images/big/c1tzWcI9cQapjZBLsdm116808832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37" y="1610696"/>
            <a:ext cx="2252003" cy="168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62130" y="112908"/>
            <a:ext cx="107576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Поддержка и сопровождение талантливых детей по компетенциям, связанным с образованием инженерно-технологического, естественно-научного и цифрового профилей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8189" y="3296287"/>
            <a:ext cx="4842456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Профориентационный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технологический конкурс «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ИКаРёнок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(Всероссийский уровень), 300 участников (26 команд)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5977" y="5878540"/>
            <a:ext cx="4958366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отбор международных образовательных STEAM-соревнований по робототехнике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2023,                150 участников (14 команд)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news-service.uralschool.ru/upload/org1456/t167557/images/big/WDngaQsPsTU9gUaxLVGs16755722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5" t="20102" r="26651"/>
          <a:stretch/>
        </p:blipFill>
        <p:spPr bwMode="auto">
          <a:xfrm>
            <a:off x="965977" y="4223100"/>
            <a:ext cx="2212566" cy="15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news-service.uralschool.ru/upload/org1456/t168283/images/big/RMPxey4XpqNxoG6ZSbia1682830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74" y="4274615"/>
            <a:ext cx="2482757" cy="156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news-service.uralschool.ru/upload/org1456/t167454/images/big/BYHMO04GYii4LQM34IpW1674540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2" y="1640601"/>
            <a:ext cx="2856004" cy="160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5924343" y="2197473"/>
            <a:ext cx="1300705" cy="391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665982" y="4965639"/>
            <a:ext cx="1300705" cy="465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7308" r="14945"/>
          <a:stretch/>
        </p:blipFill>
        <p:spPr>
          <a:xfrm>
            <a:off x="3361845" y="1651733"/>
            <a:ext cx="2282920" cy="159537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640958" y="3322458"/>
            <a:ext cx="5378829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Финал Всероссийских </a:t>
            </a:r>
            <a:r>
              <a:rPr lang="ru-RU" sz="1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профориентационных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соревнований «Инженерные кадры России» сезона 2022-2023 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МАДОУ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422, Команда «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Лорик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news-service.uralschool.ru/upload/org1456/t168469/images/big/9pxOxUhnES2c2ztbRLdq16846988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498" y="1705831"/>
            <a:ext cx="2119910" cy="159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8261" y="1736410"/>
            <a:ext cx="2493158" cy="152929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216432" y="5913152"/>
            <a:ext cx="582498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Национальный чемпионат по робототехнике - ЕКАТЕРИНБУРГ 4.0. МАДОУ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586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389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567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505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s://news-service.uralschool.ru/upload/org1456/t168283/images/big/xYPRflWpfFeiapPdPz3N16828304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495" y="4187422"/>
            <a:ext cx="2272292" cy="170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news-service.uralschool.ru/upload/org1456/t167557/images/big/pXttnWZ6cgGZtNAM3Mu4167557261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8" r="23952"/>
          <a:stretch/>
        </p:blipFill>
        <p:spPr bwMode="auto">
          <a:xfrm>
            <a:off x="3345950" y="4253435"/>
            <a:ext cx="2063216" cy="156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9099" y="563669"/>
            <a:ext cx="10757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Социальное партнерство устремленное в будущее (резюме)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4727" y="3444410"/>
            <a:ext cx="4314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278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сюжета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4727" y="3991310"/>
            <a:ext cx="7977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ресурсных сборников ГРЦ – видеоролики об инженерно-технологическом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Шеврон 12"/>
          <p:cNvSpPr/>
          <p:nvPr/>
        </p:nvSpPr>
        <p:spPr>
          <a:xfrm>
            <a:off x="1500619" y="2029130"/>
            <a:ext cx="449650" cy="3971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Шеврон 14"/>
          <p:cNvSpPr/>
          <p:nvPr/>
        </p:nvSpPr>
        <p:spPr>
          <a:xfrm>
            <a:off x="1500619" y="2687526"/>
            <a:ext cx="449650" cy="3971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99025" y="1955337"/>
            <a:ext cx="7471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- 57 ДОУ г. Екатеринбурга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99026" y="2470606"/>
            <a:ext cx="9576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социальных партнеров (г. Екатеринбург, Свердловская область, г. Москва, г. Санкт-Петербург)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Шеврон 14"/>
          <p:cNvSpPr/>
          <p:nvPr/>
        </p:nvSpPr>
        <p:spPr>
          <a:xfrm>
            <a:off x="1500619" y="3456356"/>
            <a:ext cx="449650" cy="3971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Шеврон 14"/>
          <p:cNvSpPr/>
          <p:nvPr/>
        </p:nvSpPr>
        <p:spPr>
          <a:xfrm>
            <a:off x="1500619" y="4228242"/>
            <a:ext cx="449650" cy="3971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Шеврон 14"/>
          <p:cNvSpPr/>
          <p:nvPr/>
        </p:nvSpPr>
        <p:spPr>
          <a:xfrm>
            <a:off x="1500619" y="5572795"/>
            <a:ext cx="449650" cy="3971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4727" y="5509329"/>
            <a:ext cx="9600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Конкурсное, фестивальное движение разных уровней -  более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99025" y="4956316"/>
            <a:ext cx="7420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бразовательный проектный кластер «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LigroGame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7" name="Шеврон 14"/>
          <p:cNvSpPr/>
          <p:nvPr/>
        </p:nvSpPr>
        <p:spPr>
          <a:xfrm>
            <a:off x="1500619" y="4942404"/>
            <a:ext cx="449650" cy="3971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14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4435" y="636989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ПЕРСПЕКТИВА ПРОЕКТА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3746" y="1505755"/>
            <a:ext cx="10346028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механизм взаимодействия (социальную сеть) проекта ДОО-ОО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количества районных ресурсных центров по развитию инженерно-технологического образования 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Расширение соревновательного и фестивального движения,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системы мониторинга оценки эффективности работы сетевого проекта ГРЦ ОРИОН «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ПРОФинжиниринг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от детского сада в будущую профессию»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orig00.deviantart.net/f58f/f/2008/027/9/f/hand_by_hand_by_naderbellal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07" y="4974325"/>
            <a:ext cx="1932367" cy="183945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856289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586465" y="992777"/>
            <a:ext cx="1882846" cy="5566714"/>
          </a:xfrm>
          <a:prstGeom prst="rect">
            <a:avLst/>
          </a:prstGeom>
          <a:solidFill>
            <a:srgbClr val="CD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72437" y="4150556"/>
            <a:ext cx="1882846" cy="24182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1556" y="2599843"/>
            <a:ext cx="1882846" cy="39596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A36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47" y="4193642"/>
            <a:ext cx="986982" cy="9869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8415" y="5123878"/>
            <a:ext cx="1882846" cy="14222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0947" y="1162624"/>
            <a:ext cx="1678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16200000">
            <a:off x="5706921" y="3122965"/>
            <a:ext cx="6322349" cy="55070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1789" y="6056859"/>
            <a:ext cx="1668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2020-2025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6275" y="2797367"/>
            <a:ext cx="167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61125" y="4366215"/>
            <a:ext cx="167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6112" y="5348973"/>
            <a:ext cx="1678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79905" y="6039489"/>
            <a:ext cx="1815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2023-2035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0147" y="5971557"/>
            <a:ext cx="1413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2035-2041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17836" y="5971557"/>
            <a:ext cx="1630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2041-2050…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753065" y="263534"/>
            <a:ext cx="7254384" cy="107344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Траектория развития проекта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A36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85" y="3163574"/>
            <a:ext cx="986982" cy="98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98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888" y="830173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участие и поддержку!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6430" y="3477297"/>
            <a:ext cx="2908601" cy="28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5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9391" y="335319"/>
            <a:ext cx="1013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Департамента образования Администрации города Екатеринбурга № 819/46/36 от 14.04.2020 МАДОУ –детский сад № 586 присвоен статус городского ресурсного центра (ГРЦ) по инженерно-технологическому образованию.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29" y="1904979"/>
            <a:ext cx="3411631" cy="47964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25435" y="2553959"/>
            <a:ext cx="5074644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осуществление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по развитию инженерно-технологического образования в муниципальных образовательных организациях города Екатеринбурга через организацию сетевого взаимодействия с районными ресурсными центрами и муниципальными образовательными организациями.</a:t>
            </a:r>
            <a:endParaRPr lang="ru-RU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891396" y="3898450"/>
            <a:ext cx="1625314" cy="441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4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98783" y="598059"/>
            <a:ext cx="26739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98783" y="1504477"/>
            <a:ext cx="10280292" cy="4731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сетевого взаимодействия с другими образовательными организациями через обеспечение их участия в реализации программ инженерно-технологического, естественно-научного и цифрового профилей.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профессиональной компетентности педагогических работников муниципальных образовательных организаций по вопросам развития инженерно-технологического образования в дошкольных и общеобразовательных организациях.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обмена информационными и методическими ресурсами.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сопровождение талантливых детей по компетенциям, связанным с образованием инженерно-технологического, естественно-научного и цифрового профилей.</a:t>
            </a:r>
          </a:p>
        </p:txBody>
      </p:sp>
    </p:spTree>
    <p:extLst>
      <p:ext uri="{BB962C8B-B14F-4D97-AF65-F5344CB8AC3E}">
        <p14:creationId xmlns:p14="http://schemas.microsoft.com/office/powerpoint/2010/main" val="42984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87133" y="302138"/>
            <a:ext cx="58727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10541" cmpd="sng">
                  <a:noFill/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347960"/>
              </p:ext>
            </p:extLst>
          </p:nvPr>
        </p:nvGraphicFramePr>
        <p:xfrm>
          <a:off x="1957590" y="825358"/>
          <a:ext cx="8770512" cy="5836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484">
                  <a:extLst>
                    <a:ext uri="{9D8B030D-6E8A-4147-A177-3AD203B41FA5}">
                      <a16:colId xmlns:a16="http://schemas.microsoft.com/office/drawing/2014/main" xmlns="" val="1615229784"/>
                    </a:ext>
                  </a:extLst>
                </a:gridCol>
                <a:gridCol w="6410028">
                  <a:extLst>
                    <a:ext uri="{9D8B030D-6E8A-4147-A177-3AD203B41FA5}">
                      <a16:colId xmlns:a16="http://schemas.microsoft.com/office/drawing/2014/main" xmlns="" val="844535532"/>
                    </a:ext>
                  </a:extLst>
                </a:gridCol>
              </a:tblGrid>
              <a:tr h="47857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ДОУ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7958718"/>
                  </a:ext>
                </a:extLst>
              </a:tr>
              <a:tr h="60411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Верх-</a:t>
                      </a:r>
                      <a:r>
                        <a:rPr lang="ru-RU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Исетский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район</a:t>
                      </a:r>
                      <a:endParaRPr lang="ru-RU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№ 532, 413, 582.                                      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2783607"/>
                  </a:ext>
                </a:extLst>
              </a:tr>
              <a:tr h="59117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Железнодорожный район</a:t>
                      </a:r>
                      <a:endParaRPr lang="ru-RU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№ 174, 556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51443"/>
                  </a:ext>
                </a:extLst>
              </a:tr>
              <a:tr h="57816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Кировский район </a:t>
                      </a:r>
                      <a:endParaRPr lang="ru-RU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№ 81,106, 109, 144, 299, 352, 389, 407, 453, 505, 536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781077"/>
                  </a:ext>
                </a:extLst>
              </a:tr>
              <a:tr h="578164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Академический район </a:t>
                      </a:r>
                      <a:endParaRPr lang="ru-RU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№  32, 43, 126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11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Ленинский район </a:t>
                      </a:r>
                      <a:endParaRPr lang="ru-RU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№ 39, 496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7916711"/>
                  </a:ext>
                </a:extLst>
              </a:tr>
              <a:tr h="44846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Октябрьский район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№ 62, 192, 363, 479, 488, 555, 567.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8906100"/>
                  </a:ext>
                </a:extLst>
              </a:tr>
              <a:tr h="59117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Орджоникидзевский район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№ 107, 422, 529,</a:t>
                      </a:r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569, 576</a:t>
                      </a: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5206970"/>
                  </a:ext>
                </a:extLst>
              </a:tr>
              <a:tr h="59117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Чкаловский район </a:t>
                      </a:r>
                      <a:endParaRPr lang="ru-RU" sz="18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№ 11, 16, 47, 247, 275, 316, 324, 358, 362, 394, 398, 402, 405, 437, 443, 463, 482, 515, 519, 526, 539, 572, 578, 586.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8734232"/>
                  </a:ext>
                </a:extLst>
              </a:tr>
              <a:tr h="5489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 57</a:t>
                      </a:r>
                      <a:r>
                        <a:rPr lang="ru-RU" sz="2800" b="1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г. Екатеринбурга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7370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15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3865" y="322884"/>
            <a:ext cx="64582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10541" cmpd="sng">
                  <a:noFill/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</a:t>
            </a:r>
            <a:r>
              <a:rPr lang="ru-RU" sz="2400" b="1" cap="all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ln w="10541" cmpd="sng">
                  <a:noFill/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</a:t>
            </a:r>
          </a:p>
        </p:txBody>
      </p:sp>
      <p:pic>
        <p:nvPicPr>
          <p:cNvPr id="4" name="Изображение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037" y="2870989"/>
            <a:ext cx="2981058" cy="262424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78952" y="847530"/>
            <a:ext cx="4607905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работников и организаций, использующих конструкторы образовательной робототехники в учебно-воспитательном процессе (РАОР) г. Москва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266" y="5435039"/>
            <a:ext cx="293843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"ЦРР - детский сад "Улыбка" г.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Качканар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824" y="1070336"/>
            <a:ext cx="496398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ФГАОУВО «Уральский федеральный университет имени первого Президента России Б,Н, Ельцина»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876" y="1984210"/>
            <a:ext cx="397112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«Академическая гимназия № 56» г. Санкт-Петербург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43279" y="4172113"/>
            <a:ext cx="293843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- СОШ № 137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63676" y="4613152"/>
            <a:ext cx="293843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Гимназия №155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2482" y="5827236"/>
            <a:ext cx="422951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– </a:t>
            </a:r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482" y="4743746"/>
            <a:ext cx="293843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43 «Малыш» г. Сухой Лог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5688" y="4085631"/>
            <a:ext cx="305341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 НТГО д/с «Голубок» г. Нижняя Тура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378" y="2626519"/>
            <a:ext cx="293843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«АВСПАНТЕРА»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814" y="6126332"/>
            <a:ext cx="511504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областная общественная организация «Уральский клуб нового образования»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90819" y="3747077"/>
            <a:ext cx="2675027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197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09431" y="3305064"/>
            <a:ext cx="293843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ДО «УЦ Униматик»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5764" y="5117709"/>
            <a:ext cx="280577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 545 «Рябинка»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3091" y="3692447"/>
            <a:ext cx="329172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агентство «КАРЬЕРА»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02587" y="2386611"/>
            <a:ext cx="479067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дополнительного профессионального образования авторизованный учебный центр «СМАРТ-Екатеринбург»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13371" y="1737106"/>
            <a:ext cx="507989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Технопарк универсальных педагогических компетенций РГППУ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298" y="3038378"/>
            <a:ext cx="328284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Шахматная школа «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Гардэ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аслова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5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6896" y="670614"/>
            <a:ext cx="90324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10541" cmpd="sng">
                  <a:noFill/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Ресурсные центры ГРЦ «ОРИОН»</a:t>
            </a:r>
            <a:endParaRPr lang="ru-RU" sz="2400" b="1" cap="all" dirty="0">
              <a:ln w="10541" cmpd="sng">
                <a:noFill/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8039" y="1786066"/>
            <a:ext cx="6830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«Инженерные кадры России» / «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Икарёнок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15, 32, 402, 505, 526, 545</a:t>
            </a:r>
          </a:p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87356" y="5084672"/>
            <a:ext cx="6237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MatataLab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№ 437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87356" y="3987772"/>
            <a:ext cx="5683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LigroGame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№ 324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87357" y="2879776"/>
            <a:ext cx="735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Шашки / Шахматы / Интеллектуальное развитие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№ 275, 556, 539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501" y="3903844"/>
            <a:ext cx="2893471" cy="1768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58" y="1366927"/>
            <a:ext cx="3188188" cy="1278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2972" y="2575278"/>
            <a:ext cx="1738195" cy="19467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98168" y="5233782"/>
            <a:ext cx="2608014" cy="136377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42435" y="1716844"/>
            <a:ext cx="296088" cy="4400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738522" y="1861519"/>
            <a:ext cx="850006" cy="489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738522" y="3050575"/>
            <a:ext cx="850006" cy="489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751403" y="4158571"/>
            <a:ext cx="850006" cy="489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770494" y="5261524"/>
            <a:ext cx="850006" cy="489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99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utugino.su/uploads/posts/2022-04/1650545409_81172_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640" y="541479"/>
            <a:ext cx="1794099" cy="15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7384" y="483275"/>
            <a:ext cx="9738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обмена информационными и методическими ресурсами.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677140854"/>
              </p:ext>
            </p:extLst>
          </p:nvPr>
        </p:nvGraphicFramePr>
        <p:xfrm>
          <a:off x="1570991" y="1907410"/>
          <a:ext cx="8966121" cy="4928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60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4341" y="306626"/>
            <a:ext cx="107576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Совершенствование профессиональной компетентности педагогических работников муниципальных образовательных организаций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Picture 2" descr="https://rb7.ru/system/images/image_links/111536/KURSY1.JPG"/>
          <p:cNvPicPr/>
          <p:nvPr/>
        </p:nvPicPr>
        <p:blipFill rotWithShape="1">
          <a:blip r:embed="rId2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r="21502" b="20342"/>
          <a:stretch/>
        </p:blipFill>
        <p:spPr bwMode="auto">
          <a:xfrm>
            <a:off x="10124009" y="5502413"/>
            <a:ext cx="1857264" cy="1355587"/>
          </a:xfrm>
          <a:prstGeom prst="rect">
            <a:avLst/>
          </a:prstGeom>
          <a:noFill/>
          <a:extLst/>
        </p:spPr>
      </p:pic>
      <p:sp>
        <p:nvSpPr>
          <p:cNvPr id="8" name="Прямоугольник 7"/>
          <p:cNvSpPr/>
          <p:nvPr/>
        </p:nvSpPr>
        <p:spPr>
          <a:xfrm>
            <a:off x="1442434" y="1716844"/>
            <a:ext cx="308969" cy="4709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738522" y="1861519"/>
            <a:ext cx="850006" cy="489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678805" y="1869654"/>
            <a:ext cx="41808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Вебинары, конференции, совещания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88528" y="3317820"/>
            <a:ext cx="9392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Встреча руководителей ДОУ ГРЦ с Кониной Еленой Александровной, региональным представителем Чемпионата «Лига» в Свердловской области.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043" y="2526982"/>
            <a:ext cx="8719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стреча с заместителем первого проректора,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к.э.н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доцентом, директором Управления инновационной деятельностью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УрФУ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Терлыга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Надеждой Геннадьевной.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043" y="4108658"/>
            <a:ext cx="9392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Встреча руководителей ОУ и ДОУ ГРЦ, начальника Управления образования Чкаловского района Ирины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Ренадовны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Соколовской и директора инженерного центра «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Униматик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Тюгаевой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Еленой Валерьевной.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78804" y="5160229"/>
            <a:ext cx="9513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Семинар на базе Технопарка РГППУ, посвящённый педагогической мастерской «Играем и моделируем в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LigroGame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78805" y="5857006"/>
            <a:ext cx="797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Взаимодействие со школами и социальными партнерами (дни открытых дверей, мастер-классы, экскурсии)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725769" y="2574059"/>
            <a:ext cx="850006" cy="489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738522" y="3396286"/>
            <a:ext cx="850006" cy="489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738522" y="4255609"/>
            <a:ext cx="850006" cy="489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738522" y="5238695"/>
            <a:ext cx="850006" cy="489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751403" y="5857007"/>
            <a:ext cx="850006" cy="489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0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4342" y="254575"/>
            <a:ext cx="107576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Конкурс среди муниципальных дошкольных образовательных организаций, расположенных на территории Свердловской области, осуществляющих образовательную деятельность в соответствии с целями и задачами проекта «Уральская инженерная школа»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2526" y="2739047"/>
            <a:ext cx="618127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76475" algn="l"/>
              </a:tabLs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конкурсе приняло участие 29 ДОУ Свердловской области.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76475" algn="l"/>
              </a:tabLs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10 победителей вошли: </a:t>
            </a:r>
            <a:endParaRPr lang="ru-RU" sz="16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76475" algn="l"/>
              </a:tabLs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МАДОУ детский сад № 32 Академический район (руководитель Стародуб Л.М.)  2 место </a:t>
            </a:r>
            <a:endParaRPr lang="ru-RU" sz="16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76475" algn="l"/>
              </a:tabLs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- детский сад № 578 Чкаловский район (руководитель Барт В.В.), 3 место. </a:t>
            </a:r>
            <a:endParaRPr lang="ru-RU" sz="16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76475" algn="l"/>
              </a:tabLs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МАДОУ детский сад № 107 Орджоникидзевский (руководитель Мантурова Т.И.) занял 11 место, среди всех участников.</a:t>
            </a:r>
            <a:endParaRPr lang="ru-RU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64" y="4391696"/>
            <a:ext cx="3417925" cy="2255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65" y="2501344"/>
            <a:ext cx="3826025" cy="24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2064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Другая 33">
      <a:dk1>
        <a:srgbClr val="99004C"/>
      </a:dk1>
      <a:lt1>
        <a:sysClr val="window" lastClr="FFFFFF"/>
      </a:lt1>
      <a:dk2>
        <a:srgbClr val="990033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583</TotalTime>
  <Words>1045</Words>
  <Application>Microsoft Office PowerPoint</Application>
  <PresentationFormat>Широкоэкранный</PresentationFormat>
  <Paragraphs>110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СЕТЕВОЕ взаимодействие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ПЕРСПЕКТИВА ПРОЕКТА </vt:lpstr>
      <vt:lpstr>Траектория развития проекта</vt:lpstr>
      <vt:lpstr>Спасибо за участие и поддержку!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27</cp:revision>
  <dcterms:created xsi:type="dcterms:W3CDTF">2023-06-02T01:08:54Z</dcterms:created>
  <dcterms:modified xsi:type="dcterms:W3CDTF">2023-06-07T09:41:03Z</dcterms:modified>
</cp:coreProperties>
</file>